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4"/>
  </p:notesMasterIdLst>
  <p:sldIdLst>
    <p:sldId id="256" r:id="rId2"/>
    <p:sldId id="257" r:id="rId3"/>
    <p:sldId id="258" r:id="rId4"/>
    <p:sldId id="318" r:id="rId5"/>
    <p:sldId id="259" r:id="rId6"/>
    <p:sldId id="260" r:id="rId7"/>
    <p:sldId id="263" r:id="rId8"/>
    <p:sldId id="323" r:id="rId9"/>
    <p:sldId id="264" r:id="rId10"/>
    <p:sldId id="319" r:id="rId11"/>
    <p:sldId id="266" r:id="rId12"/>
    <p:sldId id="310" r:id="rId13"/>
    <p:sldId id="330" r:id="rId14"/>
    <p:sldId id="332" r:id="rId15"/>
    <p:sldId id="315" r:id="rId16"/>
    <p:sldId id="316" r:id="rId17"/>
    <p:sldId id="312" r:id="rId18"/>
    <p:sldId id="265" r:id="rId19"/>
    <p:sldId id="326" r:id="rId20"/>
    <p:sldId id="327" r:id="rId21"/>
    <p:sldId id="329" r:id="rId22"/>
    <p:sldId id="328" r:id="rId23"/>
    <p:sldId id="309" r:id="rId24"/>
    <p:sldId id="320" r:id="rId25"/>
    <p:sldId id="274" r:id="rId26"/>
    <p:sldId id="321" r:id="rId27"/>
    <p:sldId id="261" r:id="rId28"/>
    <p:sldId id="322" r:id="rId29"/>
    <p:sldId id="262" r:id="rId30"/>
    <p:sldId id="267" r:id="rId31"/>
    <p:sldId id="325" r:id="rId32"/>
    <p:sldId id="324" r:id="rId33"/>
  </p:sldIdLst>
  <p:sldSz cx="9144000" cy="5143500" type="screen16x9"/>
  <p:notesSz cx="6858000" cy="9144000"/>
  <p:embeddedFontLst>
    <p:embeddedFont>
      <p:font typeface="Fira Sans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Actor" panose="020B0604020202020204" charset="0"/>
      <p:regular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  <p:embeddedFont>
      <p:font typeface="Aptos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A99435-FE23-4C1A-8D34-5D8495D4BF7E}">
  <a:tblStyle styleId="{61A99435-FE23-4C1A-8D34-5D8495D4B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>
        <p:scale>
          <a:sx n="116" d="100"/>
          <a:sy n="116" d="100"/>
        </p:scale>
        <p:origin x="-125" y="-2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3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97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9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93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05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35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1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16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7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36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3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04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6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80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5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26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3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avLst/>
              <a:gdLst/>
              <a:ahLst/>
              <a:cxnLst/>
              <a:rect l="l" t="t" r="r" b="b"/>
              <a:pathLst>
                <a:path w="1448" h="1922" extrusionOk="0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avLst/>
              <a:gdLst/>
              <a:ahLst/>
              <a:cxnLst/>
              <a:rect l="l" t="t" r="r" b="b"/>
              <a:pathLst>
                <a:path w="1951" h="1448" extrusionOk="0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avLst/>
              <a:gdLst/>
              <a:ahLst/>
              <a:cxnLst/>
              <a:rect l="l" t="t" r="r" b="b"/>
              <a:pathLst>
                <a:path w="5396" h="4965" extrusionOk="0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avLst/>
              <a:gdLst/>
              <a:ahLst/>
              <a:cxnLst/>
              <a:rect l="l" t="t" r="r" b="b"/>
              <a:pathLst>
                <a:path w="10925" h="10884" extrusionOk="0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>
            <a:spLocks noGrp="1"/>
          </p:cNvSpPr>
          <p:nvPr>
            <p:ph type="pic" idx="2"/>
          </p:nvPr>
        </p:nvSpPr>
        <p:spPr>
          <a:xfrm>
            <a:off x="380900" y="910825"/>
            <a:ext cx="3110100" cy="3917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>
            <a:off x="685050" y="36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8567763" y="807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8289000" y="27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529082">
            <a:off x="8510342" y="4456177"/>
            <a:ext cx="295056" cy="351232"/>
            <a:chOff x="2671400" y="3543150"/>
            <a:chExt cx="295050" cy="351225"/>
          </a:xfrm>
        </p:grpSpPr>
        <p:sp>
          <p:nvSpPr>
            <p:cNvPr id="258" name="Google Shape;258;p16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/>
          <p:nvPr/>
        </p:nvSpPr>
        <p:spPr>
          <a:xfrm flipH="1">
            <a:off x="8677088" y="54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flipH="1">
            <a:off x="325000" y="4287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 flipH="1">
            <a:off x="8284575" y="18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7"/>
          <p:cNvGrpSpPr/>
          <p:nvPr/>
        </p:nvGrpSpPr>
        <p:grpSpPr>
          <a:xfrm rot="1800044">
            <a:off x="8466825" y="4444387"/>
            <a:ext cx="275519" cy="351117"/>
            <a:chOff x="3696250" y="3543075"/>
            <a:chExt cx="275525" cy="351125"/>
          </a:xfrm>
        </p:grpSpPr>
        <p:sp>
          <p:nvSpPr>
            <p:cNvPr id="271" name="Google Shape;271;p17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8284575" y="422625"/>
            <a:ext cx="352750" cy="351225"/>
            <a:chOff x="3658500" y="1682800"/>
            <a:chExt cx="352750" cy="351225"/>
          </a:xfrm>
        </p:grpSpPr>
        <p:sp>
          <p:nvSpPr>
            <p:cNvPr id="277" name="Google Shape;277;p17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325000" y="274875"/>
            <a:ext cx="351925" cy="351125"/>
            <a:chOff x="2642925" y="1682900"/>
            <a:chExt cx="351925" cy="351125"/>
          </a:xfrm>
        </p:grpSpPr>
        <p:sp>
          <p:nvSpPr>
            <p:cNvPr id="282" name="Google Shape;282;p17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2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3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4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ubTitle" idx="5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6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7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8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>
            <a:spLocks noGrp="1"/>
          </p:cNvSpPr>
          <p:nvPr>
            <p:ph type="pic" idx="9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>
            <a:spLocks noGrp="1"/>
          </p:cNvSpPr>
          <p:nvPr>
            <p:ph type="pic" idx="2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00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75" r:id="rId14"/>
    <p:sldLayoutId id="2147483680" r:id="rId15"/>
    <p:sldLayoutId id="2147483681" r:id="rId16"/>
    <p:sldLayoutId id="2147483685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95" y="0"/>
            <a:ext cx="5422605" cy="5143500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3712752" y="0"/>
            <a:ext cx="3394950" cy="5143500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61235" y="701092"/>
            <a:ext cx="6209585" cy="2622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Projet Developpement </a:t>
            </a:r>
            <a:r>
              <a:rPr lang="en" sz="3600" dirty="0" smtClean="0"/>
              <a:t>WEB &amp; Outils de génie Logiciel:</a:t>
            </a:r>
            <a:r>
              <a:rPr lang="en" sz="3600" dirty="0"/>
              <a:t/>
            </a:r>
            <a:br>
              <a:rPr lang="en" sz="36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" dirty="0">
                <a:solidFill>
                  <a:schemeClr val="lt1"/>
                </a:solidFill>
              </a:rPr>
              <a:t>Mon Miam Miam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61235" y="4131928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Promo X2028                                                            Groupe 11</a:t>
            </a:r>
            <a:endParaRPr dirty="0"/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3741545" y="197954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image1.png" descr="LOGO-UCAC-ICAM-0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-111087" y="-30428"/>
            <a:ext cx="3185160" cy="731520"/>
          </a:xfrm>
          <a:prstGeom prst="rect">
            <a:avLst/>
          </a:prstGeom>
          <a:ln/>
        </p:spPr>
      </p:pic>
      <p:pic>
        <p:nvPicPr>
          <p:cNvPr id="26" name="image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786887" y="-55567"/>
            <a:ext cx="1204310" cy="1122222"/>
          </a:xfrm>
          <a:prstGeom prst="rect">
            <a:avLst/>
          </a:prstGeom>
          <a:ln/>
          <a:effectLst>
            <a:softEdge rad="127000"/>
          </a:effectLst>
        </p:spPr>
      </p:pic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2096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Conception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smtClean="0"/>
              <a:t>Posons les fondements…</a:t>
            </a:r>
            <a:endParaRPr lang="en-US" sz="1400" dirty="0"/>
          </a:p>
        </p:txBody>
      </p:sp>
      <p:sp>
        <p:nvSpPr>
          <p:cNvPr id="48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10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6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8869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5870211" y="128496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6206591" y="839958"/>
            <a:ext cx="2843807" cy="84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Diagrammes</a:t>
            </a:r>
            <a:r>
              <a:rPr lang="en-US" sz="2400" dirty="0"/>
              <a:t> </a:t>
            </a:r>
            <a:r>
              <a:rPr lang="en-US" sz="2400" dirty="0" smtClean="0"/>
              <a:t>de </a:t>
            </a:r>
            <a:r>
              <a:rPr lang="en-US" sz="2400" dirty="0" err="1" smtClean="0"/>
              <a:t>cas</a:t>
            </a:r>
            <a:r>
              <a:rPr lang="en-US" sz="2400" dirty="0" smtClean="0"/>
              <a:t> </a:t>
            </a:r>
            <a:r>
              <a:rPr lang="en-US" sz="2400" dirty="0" err="1" smtClean="0"/>
              <a:t>d’utilisation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23093" y="336941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accent1"/>
                </a:solidFill>
              </a:rPr>
              <a:t>Administrateur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5" y="0"/>
            <a:ext cx="5100338" cy="5150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8869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6580550" y="3075993"/>
            <a:ext cx="1606649" cy="645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Employé</a:t>
            </a:r>
            <a:endParaRPr sz="2400" dirty="0"/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6033084" y="-136631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6087362" y="535468"/>
            <a:ext cx="2520988" cy="87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Diagrammes</a:t>
            </a:r>
            <a:r>
              <a:rPr lang="en-US" sz="2400" dirty="0"/>
              <a:t> </a:t>
            </a:r>
            <a:r>
              <a:rPr lang="en-US" sz="2400" dirty="0" smtClean="0"/>
              <a:t>de </a:t>
            </a:r>
            <a:r>
              <a:rPr lang="en-US" sz="2400" dirty="0" err="1" smtClean="0"/>
              <a:t>cas</a:t>
            </a:r>
            <a:r>
              <a:rPr lang="en-US" sz="2400" dirty="0" smtClean="0"/>
              <a:t> </a:t>
            </a:r>
            <a:r>
              <a:rPr lang="en-US" sz="2400" dirty="0" err="1" smtClean="0"/>
              <a:t>d’utilisation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12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30" y="-1"/>
            <a:ext cx="56987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0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0" build="p"/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09" y="435769"/>
            <a:ext cx="6280691" cy="4707731"/>
          </a:xfrm>
          <a:prstGeom prst="rect">
            <a:avLst/>
          </a:prstGeom>
        </p:spPr>
      </p:pic>
      <p:sp>
        <p:nvSpPr>
          <p:cNvPr id="8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67924" y="-100936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-43472" y="556287"/>
            <a:ext cx="3011396" cy="99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 smtClean="0"/>
              <a:t>Diagramme</a:t>
            </a:r>
            <a:r>
              <a:rPr lang="en-US" dirty="0" smtClean="0"/>
              <a:t> de </a:t>
            </a:r>
            <a:r>
              <a:rPr lang="en-US" dirty="0" err="1" smtClean="0"/>
              <a:t>séquence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927107" y="456977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13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67924" y="-100936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-43472" y="556287"/>
            <a:ext cx="3011396" cy="99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 smtClean="0"/>
              <a:t>Diagramme</a:t>
            </a:r>
            <a:r>
              <a:rPr lang="en-US" dirty="0" smtClean="0"/>
              <a:t> de </a:t>
            </a:r>
            <a:r>
              <a:rPr lang="en-US" dirty="0" err="1" smtClean="0"/>
              <a:t>séquence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24" y="556287"/>
            <a:ext cx="5851120" cy="4481191"/>
          </a:xfrm>
          <a:prstGeom prst="rect">
            <a:avLst/>
          </a:prstGeom>
        </p:spPr>
      </p:pic>
      <p:sp>
        <p:nvSpPr>
          <p:cNvPr id="9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14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8869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45767" y="3965199"/>
            <a:ext cx="1757401" cy="645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Connexion</a:t>
            </a:r>
            <a:endParaRPr sz="1800" dirty="0"/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32205" y="91945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5615252" y="-76633"/>
            <a:ext cx="2520988" cy="87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Diagramme</a:t>
            </a:r>
            <a:r>
              <a:rPr lang="en-US" sz="2400" dirty="0" smtClean="0"/>
              <a:t> de </a:t>
            </a:r>
            <a:r>
              <a:rPr lang="en-US" sz="2400" dirty="0" err="1" smtClean="0"/>
              <a:t>séquence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15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68" y="763994"/>
            <a:ext cx="6028541" cy="43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6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0" build="p"/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8869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32205" y="91945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5615252" y="-76633"/>
            <a:ext cx="2520988" cy="87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Diagramme</a:t>
            </a:r>
            <a:r>
              <a:rPr lang="en-US" sz="2400" dirty="0" smtClean="0"/>
              <a:t> de </a:t>
            </a:r>
            <a:r>
              <a:rPr lang="en-US" sz="2400" dirty="0" err="1" smtClean="0"/>
              <a:t>Classe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16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4" y="736680"/>
            <a:ext cx="7224357" cy="43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2291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32205" y="91945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0" y="572572"/>
            <a:ext cx="400218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Modèle</a:t>
            </a:r>
            <a:r>
              <a:rPr lang="en-US" sz="2400" dirty="0" smtClean="0"/>
              <a:t> </a:t>
            </a:r>
            <a:r>
              <a:rPr lang="en-US" sz="2400" dirty="0" err="1" smtClean="0"/>
              <a:t>logique</a:t>
            </a:r>
            <a:r>
              <a:rPr lang="en-US" sz="2400" dirty="0" smtClean="0"/>
              <a:t> de </a:t>
            </a:r>
            <a:r>
              <a:rPr lang="en-US" sz="2400" dirty="0" err="1" smtClean="0"/>
              <a:t>données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82CA7CC4-2111-90F5-38D0-155C3B9C9102}"/>
              </a:ext>
            </a:extLst>
          </p:cNvPr>
          <p:cNvSpPr/>
          <p:nvPr/>
        </p:nvSpPr>
        <p:spPr>
          <a:xfrm>
            <a:off x="8394975" y="461049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7" y="1490923"/>
            <a:ext cx="6402923" cy="30712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348" y="1477325"/>
            <a:ext cx="3585207" cy="30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5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48"/>
          <p:cNvGrpSpPr/>
          <p:nvPr/>
        </p:nvGrpSpPr>
        <p:grpSpPr>
          <a:xfrm>
            <a:off x="0" y="572279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457553" y="-605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Maquettes-Accueil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archemin : horizontal 4">
            <a:extLst>
              <a:ext uri="{FF2B5EF4-FFF2-40B4-BE49-F238E27FC236}">
                <a16:creationId xmlns:a16="http://schemas.microsoft.com/office/drawing/2014/main" id="{ECB5A553-7492-7EC8-FE36-AF6CC627DB5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19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" y="738819"/>
            <a:ext cx="2972342" cy="37211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542" y="752257"/>
            <a:ext cx="3334683" cy="3707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0" y="772787"/>
            <a:ext cx="2624880" cy="2750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48"/>
          <p:cNvGrpSpPr/>
          <p:nvPr/>
        </p:nvGrpSpPr>
        <p:grpSpPr>
          <a:xfrm>
            <a:off x="0" y="572279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457553" y="-605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Maquettes-Accueil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archemin : horizontal 4">
            <a:extLst>
              <a:ext uri="{FF2B5EF4-FFF2-40B4-BE49-F238E27FC236}">
                <a16:creationId xmlns:a16="http://schemas.microsoft.com/office/drawing/2014/main" id="{ECB5A553-7492-7EC8-FE36-AF6CC627DB5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" y="738819"/>
            <a:ext cx="2972342" cy="37211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542" y="752257"/>
            <a:ext cx="3334683" cy="3707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20" y="772787"/>
            <a:ext cx="2624880" cy="27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6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Membres </a:t>
            </a:r>
            <a:r>
              <a:rPr lang="en" dirty="0">
                <a:solidFill>
                  <a:schemeClr val="lt1"/>
                </a:solidFill>
              </a:rPr>
              <a:t>du groupe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770" name="Google Shape;770;p40"/>
          <p:cNvGraphicFramePr/>
          <p:nvPr>
            <p:extLst>
              <p:ext uri="{D42A27DB-BD31-4B8C-83A1-F6EECF244321}">
                <p14:modId xmlns:p14="http://schemas.microsoft.com/office/powerpoint/2010/main" val="392846677"/>
              </p:ext>
            </p:extLst>
          </p:nvPr>
        </p:nvGraphicFramePr>
        <p:xfrm>
          <a:off x="720000" y="1592030"/>
          <a:ext cx="7704000" cy="2453500"/>
        </p:xfrm>
        <a:graphic>
          <a:graphicData uri="http://schemas.openxmlformats.org/drawingml/2006/table">
            <a:tbl>
              <a:tblPr>
                <a:noFill/>
                <a:tableStyleId>{61A99435-FE23-4C1A-8D34-5D8495D4BF7E}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Noms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Rôles</a:t>
                      </a:r>
                      <a:endParaRPr sz="1000" b="1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TCHATCHOUA Eva Ariane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Chef de projet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NKE</a:t>
                      </a:r>
                      <a:r>
                        <a:rPr lang="en" sz="1100" b="1" baseline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GOUETH Emmanuel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CM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Membre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TESSA TEKEU Ralph</a:t>
                      </a:r>
                      <a:r>
                        <a:rPr lang="en" sz="1100" b="1" baseline="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Axel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Membre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SCHULE Frank Steven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Membre</a:t>
                      </a:r>
                      <a:endParaRPr lang="en-US"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TCHISSAMBOU Jossy Steven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Membre</a:t>
                      </a:r>
                      <a:endParaRPr lang="en-US"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M" sz="11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GUENDJIO NGASSA Yvan</a:t>
                      </a:r>
                      <a:endParaRPr sz="11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CM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Membre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986327"/>
                  </a:ext>
                </a:extLst>
              </a:tr>
            </a:tbl>
          </a:graphicData>
        </a:graphic>
      </p:graphicFrame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77C72867-0EEF-A52D-7789-94DC626510E9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48"/>
          <p:cNvGrpSpPr/>
          <p:nvPr/>
        </p:nvGrpSpPr>
        <p:grpSpPr>
          <a:xfrm>
            <a:off x="0" y="572279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457553" y="-605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Maquettes-Authentification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archemin : horizontal 4">
            <a:extLst>
              <a:ext uri="{FF2B5EF4-FFF2-40B4-BE49-F238E27FC236}">
                <a16:creationId xmlns:a16="http://schemas.microsoft.com/office/drawing/2014/main" id="{ECB5A553-7492-7EC8-FE36-AF6CC627DB5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chemeClr val="tx2">
                    <a:lumMod val="50000"/>
                  </a:schemeClr>
                </a:solidFill>
              </a:rPr>
              <a:t>21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3" y="860497"/>
            <a:ext cx="4180379" cy="36607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80" y="846269"/>
            <a:ext cx="3226789" cy="36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2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48"/>
          <p:cNvGrpSpPr/>
          <p:nvPr/>
        </p:nvGrpSpPr>
        <p:grpSpPr>
          <a:xfrm>
            <a:off x="0" y="572279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457553" y="-605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Maquettes-employé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archemin : horizontal 4">
            <a:extLst>
              <a:ext uri="{FF2B5EF4-FFF2-40B4-BE49-F238E27FC236}">
                <a16:creationId xmlns:a16="http://schemas.microsoft.com/office/drawing/2014/main" id="{ECB5A553-7492-7EC8-FE36-AF6CC627DB5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22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66" y="578828"/>
            <a:ext cx="5400434" cy="43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48"/>
          <p:cNvGrpSpPr/>
          <p:nvPr/>
        </p:nvGrpSpPr>
        <p:grpSpPr>
          <a:xfrm>
            <a:off x="0" y="572279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457553" y="-605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Maquettes-Admin &amp; Gerant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Parchemin : horizontal 4">
            <a:extLst>
              <a:ext uri="{FF2B5EF4-FFF2-40B4-BE49-F238E27FC236}">
                <a16:creationId xmlns:a16="http://schemas.microsoft.com/office/drawing/2014/main" id="{ECB5A553-7492-7EC8-FE36-AF6CC627DB5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chemeClr val="tx2">
                    <a:lumMod val="50000"/>
                  </a:schemeClr>
                </a:solidFill>
              </a:rPr>
              <a:t>23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4" y="1083806"/>
            <a:ext cx="4442845" cy="28882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05" y="1025576"/>
            <a:ext cx="3539542" cy="31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0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49"/>
          <p:cNvGrpSpPr/>
          <p:nvPr/>
        </p:nvGrpSpPr>
        <p:grpSpPr>
          <a:xfrm>
            <a:off x="4648869" y="-1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516615" y="1514876"/>
            <a:ext cx="3733335" cy="20919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L’architecture MVC (modèle-vue-controlleur) </a:t>
            </a:r>
            <a:r>
              <a:rPr lang="en" sz="2400" dirty="0"/>
              <a:t>permet de separer les couches de </a:t>
            </a:r>
            <a:r>
              <a:rPr lang="en" sz="2400" dirty="0" smtClean="0"/>
              <a:t>présentation</a:t>
            </a:r>
            <a:r>
              <a:rPr lang="en" sz="2400" dirty="0"/>
              <a:t>, de gestion, et de </a:t>
            </a:r>
            <a:r>
              <a:rPr lang="en" sz="2400" dirty="0" smtClean="0"/>
              <a:t>données.</a:t>
            </a:r>
            <a:r>
              <a:rPr lang="fr-CM" sz="2400" dirty="0" smtClean="0"/>
              <a:t> </a:t>
            </a:r>
            <a:endParaRPr sz="2400" dirty="0"/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4117942E-0D9E-9B43-6BD7-4981848F1C62}"/>
              </a:ext>
            </a:extLst>
          </p:cNvPr>
          <p:cNvSpPr txBox="1">
            <a:spLocks/>
          </p:cNvSpPr>
          <p:nvPr/>
        </p:nvSpPr>
        <p:spPr>
          <a:xfrm>
            <a:off x="2932205" y="91945"/>
            <a:ext cx="257526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Conception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1011;p47">
            <a:extLst>
              <a:ext uri="{FF2B5EF4-FFF2-40B4-BE49-F238E27FC236}">
                <a16:creationId xmlns:a16="http://schemas.microsoft.com/office/drawing/2014/main" id="{BFC287A6-29F0-BF7B-D509-D609C28E1781}"/>
              </a:ext>
            </a:extLst>
          </p:cNvPr>
          <p:cNvSpPr txBox="1">
            <a:spLocks/>
          </p:cNvSpPr>
          <p:nvPr/>
        </p:nvSpPr>
        <p:spPr>
          <a:xfrm>
            <a:off x="135125" y="639189"/>
            <a:ext cx="371590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dirty="0" err="1" smtClean="0"/>
              <a:t>Choix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l’architecture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3" name="Parchemin : horizontal 2">
            <a:extLst>
              <a:ext uri="{FF2B5EF4-FFF2-40B4-BE49-F238E27FC236}">
                <a16:creationId xmlns:a16="http://schemas.microsoft.com/office/drawing/2014/main" id="{5BA88293-923F-3771-09C1-F564136374B1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24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56" y="1170752"/>
            <a:ext cx="4359018" cy="28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2096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66989" y="22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Developpement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err="1" smtClean="0"/>
              <a:t>Let’s</a:t>
            </a:r>
            <a:r>
              <a:rPr lang="fr-CM" sz="1400" dirty="0" smtClean="0"/>
              <a:t> code…</a:t>
            </a:r>
            <a:endParaRPr lang="en-US" sz="1400" dirty="0"/>
          </a:p>
        </p:txBody>
      </p:sp>
      <p:sp>
        <p:nvSpPr>
          <p:cNvPr id="48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25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5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57"/>
          <p:cNvPicPr preferRelativeResize="0">
            <a:picLocks noGrp="1"/>
          </p:cNvPicPr>
          <p:nvPr>
            <p:ph type="pic" idx="9"/>
          </p:nvPr>
        </p:nvPicPr>
        <p:blipFill>
          <a:blip r:embed="rId3"/>
          <a:srcRect l="34558" r="34558"/>
          <a:stretch/>
        </p:blipFill>
        <p:spPr>
          <a:xfrm>
            <a:off x="0" y="0"/>
            <a:ext cx="2748013" cy="5143501"/>
          </a:xfrm>
          <a:prstGeom prst="rect">
            <a:avLst/>
          </a:prstGeom>
        </p:spPr>
      </p:pic>
      <p:sp>
        <p:nvSpPr>
          <p:cNvPr id="1372" name="Google Shape;1372;p57"/>
          <p:cNvSpPr/>
          <p:nvPr/>
        </p:nvSpPr>
        <p:spPr>
          <a:xfrm flipH="1">
            <a:off x="1427495" y="0"/>
            <a:ext cx="1903060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7"/>
          <p:cNvSpPr/>
          <p:nvPr/>
        </p:nvSpPr>
        <p:spPr>
          <a:xfrm>
            <a:off x="2865937" y="1054636"/>
            <a:ext cx="683152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</a:t>
            </a:r>
            <a:endParaRPr dirty="0"/>
          </a:p>
        </p:txBody>
      </p:sp>
      <p:sp>
        <p:nvSpPr>
          <p:cNvPr id="1376" name="Google Shape;1376;p57"/>
          <p:cNvSpPr/>
          <p:nvPr/>
        </p:nvSpPr>
        <p:spPr>
          <a:xfrm>
            <a:off x="2927763" y="2632943"/>
            <a:ext cx="621326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</a:t>
            </a:r>
            <a:endParaRPr dirty="0"/>
          </a:p>
        </p:txBody>
      </p:sp>
      <p:sp>
        <p:nvSpPr>
          <p:cNvPr id="1377" name="Google Shape;1377;p57"/>
          <p:cNvSpPr txBox="1">
            <a:spLocks noGrp="1"/>
          </p:cNvSpPr>
          <p:nvPr>
            <p:ph type="title"/>
          </p:nvPr>
        </p:nvSpPr>
        <p:spPr>
          <a:xfrm>
            <a:off x="720000" y="15432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Developpement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78" name="Google Shape;1378;p57"/>
          <p:cNvSpPr txBox="1">
            <a:spLocks noGrp="1"/>
          </p:cNvSpPr>
          <p:nvPr>
            <p:ph type="subTitle" idx="1"/>
          </p:nvPr>
        </p:nvSpPr>
        <p:spPr>
          <a:xfrm>
            <a:off x="3549089" y="1482095"/>
            <a:ext cx="3967044" cy="1064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Nous avons </a:t>
            </a:r>
            <a:r>
              <a:rPr lang="en" sz="2000" dirty="0" smtClean="0"/>
              <a:t>utilisé le Framework Boostrap et les langages </a:t>
            </a:r>
            <a:r>
              <a:rPr lang="en" sz="2000" dirty="0"/>
              <a:t>Javascript, HTML et </a:t>
            </a:r>
            <a:r>
              <a:rPr lang="en" sz="2000" dirty="0" smtClean="0"/>
              <a:t>CSS.</a:t>
            </a:r>
            <a:endParaRPr sz="2000" dirty="0"/>
          </a:p>
        </p:txBody>
      </p:sp>
      <p:sp>
        <p:nvSpPr>
          <p:cNvPr id="1381" name="Google Shape;1381;p57"/>
          <p:cNvSpPr txBox="1">
            <a:spLocks noGrp="1"/>
          </p:cNvSpPr>
          <p:nvPr>
            <p:ph type="subTitle" idx="4"/>
          </p:nvPr>
        </p:nvSpPr>
        <p:spPr>
          <a:xfrm>
            <a:off x="3728839" y="3192442"/>
            <a:ext cx="3563400" cy="179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Laravel </a:t>
            </a:r>
            <a:r>
              <a:rPr lang="en" sz="2000" dirty="0" smtClean="0"/>
              <a:t>comme framework PHP, le langage Javascript, le SGBD MySQL </a:t>
            </a:r>
            <a:r>
              <a:rPr lang="en" sz="2000" dirty="0"/>
              <a:t>pour la gestion des </a:t>
            </a:r>
            <a:r>
              <a:rPr lang="en" sz="2000" dirty="0" smtClean="0"/>
              <a:t>données.</a:t>
            </a:r>
            <a:endParaRPr sz="2000" dirty="0"/>
          </a:p>
        </p:txBody>
      </p:sp>
      <p:sp>
        <p:nvSpPr>
          <p:cNvPr id="1382" name="Google Shape;1382;p57"/>
          <p:cNvSpPr txBox="1">
            <a:spLocks noGrp="1"/>
          </p:cNvSpPr>
          <p:nvPr>
            <p:ph type="subTitle" idx="5"/>
          </p:nvPr>
        </p:nvSpPr>
        <p:spPr>
          <a:xfrm>
            <a:off x="3660914" y="103239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385" name="Google Shape;1385;p57"/>
          <p:cNvSpPr txBox="1">
            <a:spLocks noGrp="1"/>
          </p:cNvSpPr>
          <p:nvPr>
            <p:ph type="subTitle" idx="8"/>
          </p:nvPr>
        </p:nvSpPr>
        <p:spPr>
          <a:xfrm>
            <a:off x="3728839" y="2673893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1386" name="Google Shape;1386;p57"/>
          <p:cNvSpPr/>
          <p:nvPr/>
        </p:nvSpPr>
        <p:spPr>
          <a:xfrm flipH="1">
            <a:off x="2109025" y="3109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7"/>
          <p:cNvSpPr/>
          <p:nvPr/>
        </p:nvSpPr>
        <p:spPr>
          <a:xfrm flipH="1">
            <a:off x="1536175" y="8619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 rot="1321043">
            <a:off x="1789946" y="1280114"/>
            <a:ext cx="306085" cy="351311"/>
            <a:chOff x="2163000" y="3543075"/>
            <a:chExt cx="306075" cy="351300"/>
          </a:xfrm>
        </p:grpSpPr>
        <p:sp>
          <p:nvSpPr>
            <p:cNvPr id="1389" name="Google Shape;1389;p57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Parchemin : horizontal 9">
            <a:extLst>
              <a:ext uri="{FF2B5EF4-FFF2-40B4-BE49-F238E27FC236}">
                <a16:creationId xmlns:a16="http://schemas.microsoft.com/office/drawing/2014/main" id="{966CEE31-0667-C43F-F83B-EA511A673375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chemeClr val="tx2">
                    <a:lumMod val="50000"/>
                  </a:schemeClr>
                </a:solidFill>
              </a:rPr>
              <a:t>26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3458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Ressources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smtClean="0"/>
              <a:t>Qu’a-t-on utilisé?</a:t>
            </a:r>
            <a:endParaRPr lang="en-US" sz="1400" dirty="0"/>
          </a:p>
        </p:txBody>
      </p:sp>
      <p:sp>
        <p:nvSpPr>
          <p:cNvPr id="48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27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7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4"/>
          <p:cNvSpPr/>
          <p:nvPr/>
        </p:nvSpPr>
        <p:spPr>
          <a:xfrm>
            <a:off x="1001925" y="166819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7" name="Google Shape;887;p44"/>
          <p:cNvSpPr/>
          <p:nvPr/>
        </p:nvSpPr>
        <p:spPr>
          <a:xfrm>
            <a:off x="7175086" y="1668456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4292250" y="166819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1138945" y="1807205"/>
            <a:ext cx="281400" cy="28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4451950" y="1827899"/>
            <a:ext cx="240000" cy="2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7322542" y="1813893"/>
            <a:ext cx="268500" cy="26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93" name="Google Shape;893;p44"/>
          <p:cNvSpPr txBox="1"/>
          <p:nvPr/>
        </p:nvSpPr>
        <p:spPr>
          <a:xfrm>
            <a:off x="317655" y="1217532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Humaines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4" name="Google Shape;894;p44"/>
          <p:cNvSpPr txBox="1"/>
          <p:nvPr/>
        </p:nvSpPr>
        <p:spPr>
          <a:xfrm>
            <a:off x="461541" y="2373506"/>
            <a:ext cx="2683463" cy="143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Developpeurs(Front-End, Back-End, Full-Stack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Product Owner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Scrum Master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Designer UX/UI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Redacteurs</a:t>
            </a:r>
            <a:endParaRPr dirty="0">
              <a:solidFill>
                <a:schemeClr val="tx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96" name="Google Shape;896;p44"/>
          <p:cNvSpPr txBox="1"/>
          <p:nvPr/>
        </p:nvSpPr>
        <p:spPr>
          <a:xfrm>
            <a:off x="6472526" y="1215269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Logicielles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7" name="Google Shape;897;p44"/>
          <p:cNvSpPr txBox="1"/>
          <p:nvPr/>
        </p:nvSpPr>
        <p:spPr>
          <a:xfrm>
            <a:off x="3646313" y="1250398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Materielles</a:t>
            </a: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8" name="Google Shape;898;p44"/>
          <p:cNvSpPr txBox="1"/>
          <p:nvPr/>
        </p:nvSpPr>
        <p:spPr>
          <a:xfrm>
            <a:off x="3555263" y="2368138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Laptops, Wifi-Box</a:t>
            </a:r>
            <a:endParaRPr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899" name="Google Shape;899;p44"/>
          <p:cNvCxnSpPr>
            <a:stCxn id="889" idx="6"/>
            <a:endCxn id="890" idx="2"/>
          </p:cNvCxnSpPr>
          <p:nvPr/>
        </p:nvCxnSpPr>
        <p:spPr>
          <a:xfrm flipV="1">
            <a:off x="1420345" y="1947899"/>
            <a:ext cx="3031605" cy="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44"/>
          <p:cNvCxnSpPr>
            <a:stCxn id="890" idx="6"/>
            <a:endCxn id="891" idx="2"/>
          </p:cNvCxnSpPr>
          <p:nvPr/>
        </p:nvCxnSpPr>
        <p:spPr>
          <a:xfrm>
            <a:off x="4691950" y="1947899"/>
            <a:ext cx="2630592" cy="24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44"/>
          <p:cNvCxnSpPr>
            <a:stCxn id="891" idx="6"/>
          </p:cNvCxnSpPr>
          <p:nvPr/>
        </p:nvCxnSpPr>
        <p:spPr>
          <a:xfrm>
            <a:off x="7591042" y="1948143"/>
            <a:ext cx="2506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2" name="Google Shape;902;p44"/>
          <p:cNvGrpSpPr/>
          <p:nvPr/>
        </p:nvGrpSpPr>
        <p:grpSpPr>
          <a:xfrm>
            <a:off x="7281311" y="1772631"/>
            <a:ext cx="351125" cy="351150"/>
            <a:chOff x="3155750" y="2281025"/>
            <a:chExt cx="351125" cy="351150"/>
          </a:xfrm>
        </p:grpSpPr>
        <p:sp>
          <p:nvSpPr>
            <p:cNvPr id="903" name="Google Shape;903;p44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4"/>
          <p:cNvGrpSpPr/>
          <p:nvPr/>
        </p:nvGrpSpPr>
        <p:grpSpPr>
          <a:xfrm>
            <a:off x="4396463" y="1786093"/>
            <a:ext cx="351125" cy="323675"/>
            <a:chOff x="2642925" y="2294725"/>
            <a:chExt cx="351125" cy="323675"/>
          </a:xfrm>
        </p:grpSpPr>
        <p:sp>
          <p:nvSpPr>
            <p:cNvPr id="909" name="Google Shape;909;p4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4"/>
          <p:cNvGrpSpPr/>
          <p:nvPr/>
        </p:nvGrpSpPr>
        <p:grpSpPr>
          <a:xfrm>
            <a:off x="1120363" y="1788268"/>
            <a:ext cx="318950" cy="319425"/>
            <a:chOff x="2156550" y="1698800"/>
            <a:chExt cx="318950" cy="319425"/>
          </a:xfrm>
        </p:grpSpPr>
        <p:sp>
          <p:nvSpPr>
            <p:cNvPr id="916" name="Google Shape;916;p44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44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4"/>
          <p:cNvSpPr/>
          <p:nvPr/>
        </p:nvSpPr>
        <p:spPr>
          <a:xfrm>
            <a:off x="82830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7397;p86">
            <a:extLst>
              <a:ext uri="{FF2B5EF4-FFF2-40B4-BE49-F238E27FC236}">
                <a16:creationId xmlns:a16="http://schemas.microsoft.com/office/drawing/2014/main" id="{D9063B00-E329-D9A4-5A32-978C3C835023}"/>
              </a:ext>
            </a:extLst>
          </p:cNvPr>
          <p:cNvGrpSpPr/>
          <p:nvPr/>
        </p:nvGrpSpPr>
        <p:grpSpPr>
          <a:xfrm>
            <a:off x="1095500" y="1814006"/>
            <a:ext cx="350079" cy="350079"/>
            <a:chOff x="3497300" y="3227275"/>
            <a:chExt cx="296175" cy="296175"/>
          </a:xfrm>
        </p:grpSpPr>
        <p:sp>
          <p:nvSpPr>
            <p:cNvPr id="3" name="Google Shape;7398;p86">
              <a:extLst>
                <a:ext uri="{FF2B5EF4-FFF2-40B4-BE49-F238E27FC236}">
                  <a16:creationId xmlns:a16="http://schemas.microsoft.com/office/drawing/2014/main" id="{D0AD3D21-B197-66D8-2FE3-45FDD9C9919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399;p86">
              <a:extLst>
                <a:ext uri="{FF2B5EF4-FFF2-40B4-BE49-F238E27FC236}">
                  <a16:creationId xmlns:a16="http://schemas.microsoft.com/office/drawing/2014/main" id="{EBC60C01-623D-B82D-5F4F-4CF3140440C2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400;p86">
              <a:extLst>
                <a:ext uri="{FF2B5EF4-FFF2-40B4-BE49-F238E27FC236}">
                  <a16:creationId xmlns:a16="http://schemas.microsoft.com/office/drawing/2014/main" id="{2473984D-07FA-1B1E-A1F4-295588EBFC18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401;p86">
              <a:extLst>
                <a:ext uri="{FF2B5EF4-FFF2-40B4-BE49-F238E27FC236}">
                  <a16:creationId xmlns:a16="http://schemas.microsoft.com/office/drawing/2014/main" id="{BB8EB88F-0BDE-D66D-4285-44DBFE5D19D1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402;p86">
              <a:extLst>
                <a:ext uri="{FF2B5EF4-FFF2-40B4-BE49-F238E27FC236}">
                  <a16:creationId xmlns:a16="http://schemas.microsoft.com/office/drawing/2014/main" id="{FB74A3CB-8274-D3AE-4A1B-6E23A86B716F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403;p86">
              <a:extLst>
                <a:ext uri="{FF2B5EF4-FFF2-40B4-BE49-F238E27FC236}">
                  <a16:creationId xmlns:a16="http://schemas.microsoft.com/office/drawing/2014/main" id="{B7CF388E-A8B1-DB06-7D0A-368D782C2694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04;p86">
              <a:extLst>
                <a:ext uri="{FF2B5EF4-FFF2-40B4-BE49-F238E27FC236}">
                  <a16:creationId xmlns:a16="http://schemas.microsoft.com/office/drawing/2014/main" id="{025CAB32-71B6-93D5-481A-FBD80E3021D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05;p86">
              <a:extLst>
                <a:ext uri="{FF2B5EF4-FFF2-40B4-BE49-F238E27FC236}">
                  <a16:creationId xmlns:a16="http://schemas.microsoft.com/office/drawing/2014/main" id="{72F37C85-625F-A67D-7D14-CA7A18278163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15A5266E-BAFB-8C83-3C4A-300578BB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80" y="2312117"/>
            <a:ext cx="492515" cy="54230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002BB7C-83F0-D618-147D-4ACA781D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467" y="2298723"/>
            <a:ext cx="1109446" cy="55073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58DAF36-FDCB-844F-C651-17B4F931D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096" y="2368403"/>
            <a:ext cx="435808" cy="466641"/>
          </a:xfrm>
          <a:prstGeom prst="rect">
            <a:avLst/>
          </a:prstGeom>
        </p:spPr>
      </p:pic>
      <p:sp>
        <p:nvSpPr>
          <p:cNvPr id="24" name="Parchemin : horizontal 23">
            <a:extLst>
              <a:ext uri="{FF2B5EF4-FFF2-40B4-BE49-F238E27FC236}">
                <a16:creationId xmlns:a16="http://schemas.microsoft.com/office/drawing/2014/main" id="{163B5832-38D0-899E-3C62-93E0C39C44D6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chemeClr val="tx2">
                    <a:lumMod val="50000"/>
                  </a:schemeClr>
                </a:solidFill>
              </a:rPr>
              <a:t>28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880" y="2922838"/>
            <a:ext cx="504117" cy="50857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467" y="2921645"/>
            <a:ext cx="513883" cy="50977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948" y="2922421"/>
            <a:ext cx="523965" cy="50899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089" y="2904398"/>
            <a:ext cx="558051" cy="52701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6880" y="3499831"/>
            <a:ext cx="525769" cy="49092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4079" y="3491670"/>
            <a:ext cx="509415" cy="4990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839" y="3502321"/>
            <a:ext cx="527958" cy="48843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6089" y="3499831"/>
            <a:ext cx="558051" cy="4990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3458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Budget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smtClean="0"/>
              <a:t>Parlons finances…</a:t>
            </a:r>
            <a:endParaRPr lang="en-US" sz="1400" dirty="0"/>
          </a:p>
        </p:txBody>
      </p:sp>
      <p:sp>
        <p:nvSpPr>
          <p:cNvPr id="48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07816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29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41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4553394" y="-11151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12F57B4E-236E-400A-5ECE-181CEE1AA590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0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6" name="Imag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339701" y="148857"/>
            <a:ext cx="6205303" cy="3153120"/>
          </a:xfrm>
          <a:prstGeom prst="rect">
            <a:avLst/>
          </a:prstGeom>
        </p:spPr>
      </p:pic>
      <p:pic>
        <p:nvPicPr>
          <p:cNvPr id="17" name="Imag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1" y="3301978"/>
            <a:ext cx="6205303" cy="15888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155825" y="84129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776" name="Google Shape;776;p41"/>
          <p:cNvSpPr/>
          <p:nvPr/>
        </p:nvSpPr>
        <p:spPr>
          <a:xfrm>
            <a:off x="3126163" y="84560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777" name="Google Shape;777;p41"/>
          <p:cNvSpPr/>
          <p:nvPr/>
        </p:nvSpPr>
        <p:spPr>
          <a:xfrm>
            <a:off x="6176401" y="84129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778" name="Google Shape;778;p41"/>
          <p:cNvSpPr/>
          <p:nvPr/>
        </p:nvSpPr>
        <p:spPr>
          <a:xfrm>
            <a:off x="121745" y="210747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79" name="Google Shape;779;p41"/>
          <p:cNvSpPr/>
          <p:nvPr/>
        </p:nvSpPr>
        <p:spPr>
          <a:xfrm>
            <a:off x="6176401" y="211778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06</a:t>
            </a:r>
            <a:endParaRPr dirty="0"/>
          </a:p>
        </p:txBody>
      </p:sp>
      <p:sp>
        <p:nvSpPr>
          <p:cNvPr id="780" name="Google Shape;780;p41"/>
          <p:cNvSpPr/>
          <p:nvPr/>
        </p:nvSpPr>
        <p:spPr>
          <a:xfrm>
            <a:off x="2092389" y="3385802"/>
            <a:ext cx="547694" cy="52908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921799" y="73688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</a:t>
            </a:r>
            <a:r>
              <a:rPr lang="en" dirty="0">
                <a:solidFill>
                  <a:schemeClr val="lt1"/>
                </a:solidFill>
              </a:rPr>
              <a:t>Presentation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41"/>
          <p:cNvSpPr txBox="1">
            <a:spLocks noGrp="1"/>
          </p:cNvSpPr>
          <p:nvPr>
            <p:ph type="subTitle" idx="5"/>
          </p:nvPr>
        </p:nvSpPr>
        <p:spPr>
          <a:xfrm>
            <a:off x="681245" y="2395167"/>
            <a:ext cx="2144100" cy="573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Langages et technologies Front End et Back End.</a:t>
            </a:r>
            <a:endParaRPr dirty="0"/>
          </a:p>
        </p:txBody>
      </p:sp>
      <p:sp>
        <p:nvSpPr>
          <p:cNvPr id="785" name="Google Shape;785;p41"/>
          <p:cNvSpPr txBox="1">
            <a:spLocks noGrp="1"/>
          </p:cNvSpPr>
          <p:nvPr>
            <p:ph type="subTitle" idx="7"/>
          </p:nvPr>
        </p:nvSpPr>
        <p:spPr>
          <a:xfrm>
            <a:off x="6649779" y="2336080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Etude budgétaire pour ce projet.</a:t>
            </a:r>
            <a:endParaRPr dirty="0"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3"/>
          </p:nvPr>
        </p:nvSpPr>
        <p:spPr>
          <a:xfrm>
            <a:off x="3445659" y="1166507"/>
            <a:ext cx="2684617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Méthodologie de developpement et planification.</a:t>
            </a:r>
            <a:endParaRPr dirty="0"/>
          </a:p>
        </p:txBody>
      </p:sp>
      <p:sp>
        <p:nvSpPr>
          <p:cNvPr id="789" name="Google Shape;789;p41"/>
          <p:cNvSpPr txBox="1">
            <a:spLocks noGrp="1"/>
          </p:cNvSpPr>
          <p:nvPr>
            <p:ph type="subTitle" idx="1"/>
          </p:nvPr>
        </p:nvSpPr>
        <p:spPr>
          <a:xfrm>
            <a:off x="666951" y="1218305"/>
            <a:ext cx="2420253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Son contexte, ses besoins, sa problématique.</a:t>
            </a:r>
            <a:endParaRPr dirty="0"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9"/>
          </p:nvPr>
        </p:nvSpPr>
        <p:spPr>
          <a:xfrm>
            <a:off x="602826" y="862302"/>
            <a:ext cx="2420252" cy="439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Analyse du projet</a:t>
            </a:r>
            <a:endParaRPr sz="2000" dirty="0"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13"/>
          </p:nvPr>
        </p:nvSpPr>
        <p:spPr>
          <a:xfrm>
            <a:off x="3731788" y="836405"/>
            <a:ext cx="1790238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Planification</a:t>
            </a:r>
            <a:endParaRPr sz="2000"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14"/>
          </p:nvPr>
        </p:nvSpPr>
        <p:spPr>
          <a:xfrm>
            <a:off x="645899" y="207246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Developpement</a:t>
            </a:r>
            <a:endParaRPr sz="2000" dirty="0"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6938149" y="2085350"/>
            <a:ext cx="1078759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Budget</a:t>
            </a:r>
            <a:endParaRPr sz="2000" dirty="0"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16"/>
          </p:nvPr>
        </p:nvSpPr>
        <p:spPr>
          <a:xfrm>
            <a:off x="6677042" y="1136294"/>
            <a:ext cx="2328492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fr-FR" dirty="0"/>
              <a:t>Diagrammes, maquettes et Schémas de conception.</a:t>
            </a:r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18"/>
          </p:nvPr>
        </p:nvSpPr>
        <p:spPr>
          <a:xfrm>
            <a:off x="2568397" y="358213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monstration complète de notre travail.</a:t>
            </a:r>
            <a:endParaRPr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20"/>
          </p:nvPr>
        </p:nvSpPr>
        <p:spPr>
          <a:xfrm>
            <a:off x="6842096" y="823112"/>
            <a:ext cx="163989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Conception</a:t>
            </a:r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1"/>
          </p:nvPr>
        </p:nvSpPr>
        <p:spPr>
          <a:xfrm>
            <a:off x="2919790" y="3341383"/>
            <a:ext cx="972245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Demo</a:t>
            </a:r>
            <a:endParaRPr sz="2000" dirty="0"/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7656965" y="311519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775;p41"/>
          <p:cNvSpPr/>
          <p:nvPr/>
        </p:nvSpPr>
        <p:spPr>
          <a:xfrm>
            <a:off x="3080947" y="210747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38" name="Google Shape;790;p41"/>
          <p:cNvSpPr txBox="1">
            <a:spLocks/>
          </p:cNvSpPr>
          <p:nvPr/>
        </p:nvSpPr>
        <p:spPr>
          <a:xfrm>
            <a:off x="3700322" y="2072465"/>
            <a:ext cx="1725974" cy="46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/>
            <a:r>
              <a:rPr lang="en-US" sz="2000" dirty="0" err="1"/>
              <a:t>Ressources</a:t>
            </a:r>
            <a:endParaRPr lang="en-US" sz="2000" dirty="0"/>
          </a:p>
        </p:txBody>
      </p:sp>
      <p:sp>
        <p:nvSpPr>
          <p:cNvPr id="39" name="Google Shape;789;p41"/>
          <p:cNvSpPr txBox="1">
            <a:spLocks/>
          </p:cNvSpPr>
          <p:nvPr/>
        </p:nvSpPr>
        <p:spPr>
          <a:xfrm>
            <a:off x="3445659" y="2363820"/>
            <a:ext cx="2420253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fr-FR" dirty="0"/>
              <a:t>Ressources matérielles et logicielles.</a:t>
            </a:r>
          </a:p>
        </p:txBody>
      </p:sp>
      <p:sp>
        <p:nvSpPr>
          <p:cNvPr id="40" name="Google Shape;780;p41"/>
          <p:cNvSpPr/>
          <p:nvPr/>
        </p:nvSpPr>
        <p:spPr>
          <a:xfrm>
            <a:off x="4878602" y="3478864"/>
            <a:ext cx="547694" cy="52908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</a:t>
            </a:r>
            <a:endParaRPr dirty="0"/>
          </a:p>
        </p:txBody>
      </p:sp>
      <p:sp>
        <p:nvSpPr>
          <p:cNvPr id="43" name="Google Shape;799;p41"/>
          <p:cNvSpPr txBox="1">
            <a:spLocks/>
          </p:cNvSpPr>
          <p:nvPr/>
        </p:nvSpPr>
        <p:spPr>
          <a:xfrm>
            <a:off x="5359705" y="352633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34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000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000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0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6" dur="500"/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/>
      <p:bldP spid="783" grpId="0" build="p"/>
      <p:bldP spid="785" grpId="0" build="p"/>
      <p:bldP spid="787" grpId="0" build="p"/>
      <p:bldP spid="789" grpId="0" build="p"/>
      <p:bldP spid="790" grpId="0" build="p"/>
      <p:bldP spid="791" grpId="0" build="p"/>
      <p:bldP spid="792" grpId="0" build="p"/>
      <p:bldP spid="793" grpId="0" build="p"/>
      <p:bldP spid="794" grpId="0" build="p"/>
      <p:bldP spid="796" grpId="0" build="p"/>
      <p:bldP spid="798" grpId="0" build="p"/>
      <p:bldP spid="799" grpId="0" build="p"/>
      <p:bldP spid="807" grpId="0" animBg="1"/>
      <p:bldP spid="35" grpId="0" animBg="1"/>
      <p:bldP spid="38" grpId="0"/>
      <p:bldP spid="39" grpId="0"/>
      <p:bldP spid="40" grpId="0" animBg="1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1287197" y="1860491"/>
            <a:ext cx="7704000" cy="1552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DE</a:t>
            </a:r>
            <a:r>
              <a:rPr lang="en" sz="8000" dirty="0">
                <a:solidFill>
                  <a:schemeClr val="lt1"/>
                </a:solidFill>
              </a:rPr>
              <a:t>MO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23F55DC1-8B21-36C2-4E88-2B033D7601F5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31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826;p42"/>
          <p:cNvSpPr/>
          <p:nvPr/>
        </p:nvSpPr>
        <p:spPr>
          <a:xfrm>
            <a:off x="1341770" y="758891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29;p42"/>
          <p:cNvSpPr txBox="1">
            <a:spLocks/>
          </p:cNvSpPr>
          <p:nvPr/>
        </p:nvSpPr>
        <p:spPr>
          <a:xfrm>
            <a:off x="1361870" y="986141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 smtClean="0"/>
              <a:t>07</a:t>
            </a:r>
            <a:endParaRPr lang="en" sz="3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1102899" y="2087741"/>
            <a:ext cx="7704000" cy="1552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/>
              <a:t>Conclusion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2" name="Parchemin : horizontal 1">
            <a:extLst>
              <a:ext uri="{FF2B5EF4-FFF2-40B4-BE49-F238E27FC236}">
                <a16:creationId xmlns:a16="http://schemas.microsoft.com/office/drawing/2014/main" id="{23F55DC1-8B21-36C2-4E88-2B033D7601F5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32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826;p42"/>
          <p:cNvSpPr/>
          <p:nvPr/>
        </p:nvSpPr>
        <p:spPr>
          <a:xfrm>
            <a:off x="1361870" y="758891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29;p42"/>
          <p:cNvSpPr txBox="1">
            <a:spLocks/>
          </p:cNvSpPr>
          <p:nvPr/>
        </p:nvSpPr>
        <p:spPr>
          <a:xfrm>
            <a:off x="1361870" y="986141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 smtClean="0"/>
              <a:t>08</a:t>
            </a:r>
            <a:endParaRPr lang="en" sz="3600" b="1" dirty="0"/>
          </a:p>
        </p:txBody>
      </p:sp>
    </p:spTree>
    <p:extLst>
      <p:ext uri="{BB962C8B-B14F-4D97-AF65-F5344CB8AC3E}">
        <p14:creationId xmlns:p14="http://schemas.microsoft.com/office/powerpoint/2010/main" val="801225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</p:spPr>
      </p:pic>
      <p:sp>
        <p:nvSpPr>
          <p:cNvPr id="1916" name="Google Shape;1916;p70"/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0"/>
          <p:cNvSpPr txBox="1">
            <a:spLocks noGrp="1"/>
          </p:cNvSpPr>
          <p:nvPr>
            <p:ph type="subTitle" idx="1"/>
          </p:nvPr>
        </p:nvSpPr>
        <p:spPr>
          <a:xfrm>
            <a:off x="4716012" y="3361379"/>
            <a:ext cx="3315114" cy="1423271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M" dirty="0" smtClean="0"/>
              <a:t>Pour votre attention,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M" b="1" dirty="0" smtClean="0"/>
              <a:t>Nous attendons vos questions.</a:t>
            </a:r>
            <a:endParaRPr b="1" dirty="0"/>
          </a:p>
        </p:txBody>
      </p:sp>
      <p:sp>
        <p:nvSpPr>
          <p:cNvPr id="1932" name="Google Shape;1932;p70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</a:t>
            </a:r>
            <a:r>
              <a:rPr lang="en" dirty="0" smtClean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933" name="Google Shape;1933;p70"/>
          <p:cNvGrpSpPr/>
          <p:nvPr/>
        </p:nvGrpSpPr>
        <p:grpSpPr>
          <a:xfrm rot="843092">
            <a:off x="3847497" y="3196582"/>
            <a:ext cx="351133" cy="228980"/>
            <a:chOff x="2140275" y="2983100"/>
            <a:chExt cx="351125" cy="228975"/>
          </a:xfrm>
        </p:grpSpPr>
        <p:sp>
          <p:nvSpPr>
            <p:cNvPr id="1934" name="Google Shape;1934;p7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 rot="843092">
            <a:off x="2728465" y="705209"/>
            <a:ext cx="351933" cy="351133"/>
            <a:chOff x="2642925" y="1682900"/>
            <a:chExt cx="351925" cy="351125"/>
          </a:xfrm>
        </p:grpSpPr>
        <p:sp>
          <p:nvSpPr>
            <p:cNvPr id="1939" name="Google Shape;1939;p7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70"/>
          <p:cNvSpPr/>
          <p:nvPr/>
        </p:nvSpPr>
        <p:spPr>
          <a:xfrm>
            <a:off x="3460738" y="487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70"/>
          <p:cNvSpPr/>
          <p:nvPr/>
        </p:nvSpPr>
        <p:spPr>
          <a:xfrm>
            <a:off x="3552550" y="2796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70"/>
          <p:cNvSpPr/>
          <p:nvPr/>
        </p:nvSpPr>
        <p:spPr>
          <a:xfrm>
            <a:off x="8210088" y="4125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70"/>
          <p:cNvSpPr/>
          <p:nvPr/>
        </p:nvSpPr>
        <p:spPr>
          <a:xfrm>
            <a:off x="3083225" y="11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33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8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3458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Analyse du projet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smtClean="0"/>
              <a:t>Posons nous les bonnes questions…</a:t>
            </a:r>
            <a:endParaRPr lang="en-US" sz="1400" dirty="0"/>
          </a:p>
        </p:txBody>
      </p:sp>
      <p:sp>
        <p:nvSpPr>
          <p:cNvPr id="49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06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1737" r="31737"/>
          <a:stretch/>
        </p:blipFill>
        <p:spPr>
          <a:xfrm>
            <a:off x="0" y="-2096"/>
            <a:ext cx="2794406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33051" r="33051"/>
          <a:stretch/>
        </p:blipFill>
        <p:spPr>
          <a:xfrm>
            <a:off x="6678252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164951" y="53441"/>
            <a:ext cx="733896" cy="6821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5399966" y="45398"/>
            <a:ext cx="3685144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Analyse Du Projet</a:t>
            </a:r>
            <a:endParaRPr dirty="0"/>
          </a:p>
        </p:txBody>
      </p:sp>
      <p:sp>
        <p:nvSpPr>
          <p:cNvPr id="828" name="Google Shape;828;p42"/>
          <p:cNvSpPr txBox="1">
            <a:spLocks noGrp="1"/>
          </p:cNvSpPr>
          <p:nvPr>
            <p:ph type="body" idx="1"/>
          </p:nvPr>
        </p:nvSpPr>
        <p:spPr>
          <a:xfrm>
            <a:off x="1012269" y="1037099"/>
            <a:ext cx="7063387" cy="3137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Victime de son succès, les 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employés du restaurant </a:t>
            </a:r>
            <a:r>
              <a:rPr lang="fr-FR" sz="18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Zeduc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fr-FR" sz="18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Space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fr-F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ont du mal à satisfaire efficacement le flux des commandes qui sont jusqu’ici 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effectués </a:t>
            </a:r>
            <a:r>
              <a:rPr lang="fr-F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par messagerie et appel. D’autre 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part, le </a:t>
            </a:r>
            <a:r>
              <a:rPr lang="fr-F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propriétaire souhaite offrir à ses clients une expérience magique avec la possibilité d’offrir des cartes de fidélités et des codes de parrainages pour booster </a:t>
            </a:r>
            <a:r>
              <a:rPr lang="fr-FR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la fidélisation des clients et les revenus du restaurant . </a:t>
            </a:r>
            <a:r>
              <a:rPr lang="fr-F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D’où l’idée de génie de créer une application mobile à cet effet.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27;p42">
            <a:extLst>
              <a:ext uri="{FF2B5EF4-FFF2-40B4-BE49-F238E27FC236}">
                <a16:creationId xmlns:a16="http://schemas.microsoft.com/office/drawing/2014/main" id="{0829B095-83FE-FD92-1BFE-CA67D8E46CE3}"/>
              </a:ext>
            </a:extLst>
          </p:cNvPr>
          <p:cNvSpPr txBox="1">
            <a:spLocks/>
          </p:cNvSpPr>
          <p:nvPr/>
        </p:nvSpPr>
        <p:spPr>
          <a:xfrm>
            <a:off x="2455631" y="481903"/>
            <a:ext cx="3685144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4" name="Parchemin : horizontal 3">
            <a:extLst>
              <a:ext uri="{FF2B5EF4-FFF2-40B4-BE49-F238E27FC236}">
                <a16:creationId xmlns:a16="http://schemas.microsoft.com/office/drawing/2014/main" id="{544FB46A-DBD7-EEB2-5744-BD1ABE359649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0" dur="2000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0"/>
      <p:bldP spid="828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2226" b="22226"/>
          <a:stretch/>
        </p:blipFill>
        <p:spPr>
          <a:xfrm>
            <a:off x="0" y="2141702"/>
            <a:ext cx="7155600" cy="2968474"/>
          </a:xfrm>
          <a:prstGeom prst="rect">
            <a:avLst/>
          </a:prstGeom>
        </p:spPr>
      </p:pic>
      <p:grpSp>
        <p:nvGrpSpPr>
          <p:cNvPr id="863" name="Google Shape;863;p43"/>
          <p:cNvGrpSpPr/>
          <p:nvPr/>
        </p:nvGrpSpPr>
        <p:grpSpPr>
          <a:xfrm>
            <a:off x="0" y="1791650"/>
            <a:ext cx="7663512" cy="3354250"/>
            <a:chOff x="1309538" y="706450"/>
            <a:chExt cx="613675" cy="268600"/>
          </a:xfrm>
        </p:grpSpPr>
        <p:sp>
          <p:nvSpPr>
            <p:cNvPr id="864" name="Google Shape;864;p43"/>
            <p:cNvSpPr/>
            <p:nvPr/>
          </p:nvSpPr>
          <p:spPr>
            <a:xfrm>
              <a:off x="1361688" y="7650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349888" y="767850"/>
              <a:ext cx="4300" cy="1225"/>
            </a:xfrm>
            <a:custGeom>
              <a:avLst/>
              <a:gdLst/>
              <a:ahLst/>
              <a:cxnLst/>
              <a:rect l="l" t="t" r="r" b="b"/>
              <a:pathLst>
                <a:path w="172" h="49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309538" y="762000"/>
              <a:ext cx="108100" cy="27025"/>
            </a:xfrm>
            <a:custGeom>
              <a:avLst/>
              <a:gdLst/>
              <a:ahLst/>
              <a:cxnLst/>
              <a:rect l="l" t="t" r="r" b="b"/>
              <a:pathLst>
                <a:path w="4324" h="1081" extrusionOk="0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309538" y="706450"/>
              <a:ext cx="613675" cy="268600"/>
            </a:xfrm>
            <a:custGeom>
              <a:avLst/>
              <a:gdLst/>
              <a:ahLst/>
              <a:cxnLst/>
              <a:rect l="l" t="t" r="r" b="b"/>
              <a:pathLst>
                <a:path w="24547" h="10744" extrusionOk="0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5695013" y="-16680"/>
            <a:ext cx="3448987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</a:rPr>
              <a:t>Analyse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sz="3000" dirty="0">
                <a:solidFill>
                  <a:schemeClr val="tx1"/>
                </a:solidFill>
              </a:rPr>
              <a:t>du projet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1"/>
          </p:nvPr>
        </p:nvSpPr>
        <p:spPr>
          <a:xfrm>
            <a:off x="3303428" y="1146605"/>
            <a:ext cx="5564126" cy="280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just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M" sz="1800" dirty="0" smtClean="0"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Application prenant en charge 4 types d’utilisateurs(Client, Administrateur, gérant et employé) avec des interfaces séparées et bien définies.</a:t>
            </a:r>
          </a:p>
          <a:p>
            <a:pPr marL="0" algn="just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M" sz="1800" dirty="0" smtClean="0"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Application bien structurée et responsive.</a:t>
            </a:r>
          </a:p>
          <a:p>
            <a:pPr marL="0" algn="just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M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Un enregistrement optimale et fiabl</a:t>
            </a:r>
            <a:r>
              <a:rPr lang="fr-CM" sz="1800" dirty="0"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e</a:t>
            </a:r>
            <a:r>
              <a:rPr lang="fr-CM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 des données.</a:t>
            </a:r>
          </a:p>
          <a:p>
            <a:pPr marL="0" algn="just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M" sz="1800" dirty="0" smtClean="0"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Une interface et expérience utilisateur agréable.</a:t>
            </a:r>
          </a:p>
          <a:p>
            <a:pPr marL="0" algn="just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M" sz="18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Un code source réutilisable et bien structur</a:t>
            </a:r>
            <a:r>
              <a:rPr lang="fr-CM" sz="1800" dirty="0" smtClean="0">
                <a:latin typeface="Cambria" panose="02040503050406030204" pitchFamily="18" charset="0"/>
                <a:ea typeface="Cambria" panose="02040503050406030204" pitchFamily="18" charset="0"/>
                <a:cs typeface="Aptos" panose="020B0004020202020204" pitchFamily="34" charset="0"/>
              </a:rPr>
              <a:t>é.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algn="just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8;p43">
            <a:extLst>
              <a:ext uri="{FF2B5EF4-FFF2-40B4-BE49-F238E27FC236}">
                <a16:creationId xmlns:a16="http://schemas.microsoft.com/office/drawing/2014/main" id="{024BF918-88F7-1A7D-BEA0-22A67215A07E}"/>
              </a:ext>
            </a:extLst>
          </p:cNvPr>
          <p:cNvSpPr txBox="1">
            <a:spLocks/>
          </p:cNvSpPr>
          <p:nvPr/>
        </p:nvSpPr>
        <p:spPr>
          <a:xfrm>
            <a:off x="3235569" y="182659"/>
            <a:ext cx="1724493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4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000" dirty="0" err="1">
                <a:solidFill>
                  <a:schemeClr val="tx1"/>
                </a:solidFill>
              </a:rPr>
              <a:t>Besoins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Parchemin : horizontal 2">
            <a:extLst>
              <a:ext uri="{FF2B5EF4-FFF2-40B4-BE49-F238E27FC236}">
                <a16:creationId xmlns:a16="http://schemas.microsoft.com/office/drawing/2014/main" id="{A61E11B3-77A8-2FC5-72A7-DD6B70429AD3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69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1236" y="1843143"/>
            <a:ext cx="4472761" cy="3278286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4515795" y="0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Problematique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fr-FR" sz="2000" dirty="0" smtClean="0"/>
              <a:t>Comment mettre sur pied une application Web </a:t>
            </a:r>
            <a:r>
              <a:rPr lang="fr-FR" sz="2000" dirty="0" err="1" smtClean="0"/>
              <a:t>repondant</a:t>
            </a:r>
            <a:r>
              <a:rPr lang="fr-FR" sz="2000" dirty="0" smtClean="0"/>
              <a:t> à tous les critères du cahier de charge pour une meilleure gestion du restaurant </a:t>
            </a:r>
            <a:r>
              <a:rPr lang="fr-FR" sz="2000" dirty="0" err="1" smtClean="0"/>
              <a:t>Zeduc</a:t>
            </a:r>
            <a:r>
              <a:rPr lang="fr-FR" sz="2000" dirty="0" smtClean="0"/>
              <a:t> </a:t>
            </a:r>
            <a:r>
              <a:rPr lang="fr-FR" sz="2000" dirty="0" err="1" smtClean="0"/>
              <a:t>Sp@ce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98E00BFA-2D12-A108-A34C-B2E618C76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79" y="-48114"/>
            <a:ext cx="3737172" cy="816935"/>
          </a:xfrm>
          <a:prstGeom prst="rect">
            <a:avLst/>
          </a:prstGeom>
        </p:spPr>
      </p:pic>
      <p:sp>
        <p:nvSpPr>
          <p:cNvPr id="3" name="Parchemin : horizontal 2">
            <a:extLst>
              <a:ext uri="{FF2B5EF4-FFF2-40B4-BE49-F238E27FC236}">
                <a16:creationId xmlns:a16="http://schemas.microsoft.com/office/drawing/2014/main" id="{9B3AAAEF-F076-3EC1-DB52-8200474F3D32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  <p:bldP spid="99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"/>
            <a:ext cx="5578549" cy="5117710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0" y="0"/>
            <a:ext cx="4867151" cy="5129755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5612051" y="-2096"/>
            <a:ext cx="259279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458449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895992" y="2463375"/>
            <a:ext cx="3499632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Planification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130062" y="3667875"/>
            <a:ext cx="2803274" cy="681000"/>
          </a:xfrm>
        </p:spPr>
        <p:txBody>
          <a:bodyPr/>
          <a:lstStyle/>
          <a:p>
            <a:pPr marL="139700" indent="0">
              <a:buNone/>
            </a:pPr>
            <a:r>
              <a:rPr lang="fr-CM" sz="1400" dirty="0" smtClean="0"/>
              <a:t>Organisons notre temps et notre méthode…</a:t>
            </a:r>
            <a:endParaRPr lang="en-US" sz="1400" dirty="0"/>
          </a:p>
        </p:txBody>
      </p:sp>
      <p:sp>
        <p:nvSpPr>
          <p:cNvPr id="48" name="Parchemin : horizontal 1">
            <a:extLst>
              <a:ext uri="{FF2B5EF4-FFF2-40B4-BE49-F238E27FC236}">
                <a16:creationId xmlns:a16="http://schemas.microsoft.com/office/drawing/2014/main" id="{3C314407-65AB-152E-1528-224F4F02FC7A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8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408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47"/>
          <p:cNvPicPr preferRelativeResize="0">
            <a:picLocks noGrp="1"/>
          </p:cNvPicPr>
          <p:nvPr>
            <p:ph type="pic" idx="5"/>
          </p:nvPr>
        </p:nvPicPr>
        <p:blipFill>
          <a:blip r:embed="rId3"/>
          <a:srcRect l="5857" r="5857"/>
          <a:stretch/>
        </p:blipFill>
        <p:spPr>
          <a:xfrm flipH="1">
            <a:off x="34619" y="719121"/>
            <a:ext cx="3895776" cy="4412701"/>
          </a:xfrm>
          <a:prstGeom prst="rect">
            <a:avLst/>
          </a:prstGeom>
        </p:spPr>
      </p:pic>
      <p:sp>
        <p:nvSpPr>
          <p:cNvPr id="1010" name="Google Shape;1010;p47"/>
          <p:cNvSpPr/>
          <p:nvPr/>
        </p:nvSpPr>
        <p:spPr>
          <a:xfrm rot="10800000">
            <a:off x="-1" y="65313"/>
            <a:ext cx="4172217" cy="5058904"/>
          </a:xfrm>
          <a:custGeom>
            <a:avLst/>
            <a:gdLst/>
            <a:ahLst/>
            <a:cxnLst/>
            <a:rect l="l" t="t" r="r" b="b"/>
            <a:pathLst>
              <a:path w="16051" h="19766" extrusionOk="0">
                <a:moveTo>
                  <a:pt x="1" y="1"/>
                </a:moveTo>
                <a:lnTo>
                  <a:pt x="1" y="19766"/>
                </a:lnTo>
                <a:lnTo>
                  <a:pt x="16051" y="19766"/>
                </a:lnTo>
                <a:lnTo>
                  <a:pt x="16051" y="8176"/>
                </a:lnTo>
                <a:cubicBezTo>
                  <a:pt x="15678" y="8582"/>
                  <a:pt x="15333" y="9065"/>
                  <a:pt x="15025" y="9658"/>
                </a:cubicBezTo>
                <a:cubicBezTo>
                  <a:pt x="14229" y="11183"/>
                  <a:pt x="13730" y="12874"/>
                  <a:pt x="12699" y="14257"/>
                </a:cubicBezTo>
                <a:cubicBezTo>
                  <a:pt x="11910" y="15316"/>
                  <a:pt x="10581" y="16099"/>
                  <a:pt x="9209" y="16099"/>
                </a:cubicBezTo>
                <a:cubicBezTo>
                  <a:pt x="9081" y="16099"/>
                  <a:pt x="8953" y="16092"/>
                  <a:pt x="8825" y="16078"/>
                </a:cubicBezTo>
                <a:cubicBezTo>
                  <a:pt x="8156" y="16002"/>
                  <a:pt x="7573" y="15766"/>
                  <a:pt x="7069" y="15404"/>
                </a:cubicBezTo>
                <a:cubicBezTo>
                  <a:pt x="6733" y="15162"/>
                  <a:pt x="6426" y="14882"/>
                  <a:pt x="6158" y="14574"/>
                </a:cubicBezTo>
                <a:lnTo>
                  <a:pt x="6158" y="14574"/>
                </a:lnTo>
                <a:cubicBezTo>
                  <a:pt x="6279" y="14756"/>
                  <a:pt x="6371" y="14877"/>
                  <a:pt x="6388" y="14948"/>
                </a:cubicBezTo>
                <a:cubicBezTo>
                  <a:pt x="6397" y="14974"/>
                  <a:pt x="6393" y="14986"/>
                  <a:pt x="6379" y="14986"/>
                </a:cubicBezTo>
                <a:cubicBezTo>
                  <a:pt x="6366" y="14986"/>
                  <a:pt x="6346" y="14977"/>
                  <a:pt x="6317" y="14959"/>
                </a:cubicBezTo>
                <a:cubicBezTo>
                  <a:pt x="6256" y="14915"/>
                  <a:pt x="6163" y="14838"/>
                  <a:pt x="6054" y="14718"/>
                </a:cubicBezTo>
                <a:cubicBezTo>
                  <a:pt x="5823" y="14482"/>
                  <a:pt x="5522" y="14098"/>
                  <a:pt x="5246" y="13609"/>
                </a:cubicBezTo>
                <a:cubicBezTo>
                  <a:pt x="4967" y="13126"/>
                  <a:pt x="4714" y="12555"/>
                  <a:pt x="4512" y="11985"/>
                </a:cubicBezTo>
                <a:cubicBezTo>
                  <a:pt x="4309" y="11420"/>
                  <a:pt x="4155" y="10866"/>
                  <a:pt x="4033" y="10410"/>
                </a:cubicBezTo>
                <a:lnTo>
                  <a:pt x="4033" y="10410"/>
                </a:lnTo>
                <a:cubicBezTo>
                  <a:pt x="4078" y="10656"/>
                  <a:pt x="4078" y="10656"/>
                  <a:pt x="4127" y="10899"/>
                </a:cubicBezTo>
                <a:cubicBezTo>
                  <a:pt x="4078" y="10656"/>
                  <a:pt x="4028" y="10410"/>
                  <a:pt x="3952" y="10202"/>
                </a:cubicBezTo>
                <a:lnTo>
                  <a:pt x="3952" y="10202"/>
                </a:lnTo>
                <a:cubicBezTo>
                  <a:pt x="3995" y="10448"/>
                  <a:pt x="4073" y="10805"/>
                  <a:pt x="4149" y="11134"/>
                </a:cubicBezTo>
                <a:cubicBezTo>
                  <a:pt x="4226" y="11469"/>
                  <a:pt x="4303" y="11770"/>
                  <a:pt x="4325" y="11914"/>
                </a:cubicBezTo>
                <a:cubicBezTo>
                  <a:pt x="4259" y="11776"/>
                  <a:pt x="4193" y="11644"/>
                  <a:pt x="4132" y="11507"/>
                </a:cubicBezTo>
                <a:lnTo>
                  <a:pt x="4132" y="11507"/>
                </a:lnTo>
                <a:cubicBezTo>
                  <a:pt x="4264" y="12138"/>
                  <a:pt x="4560" y="13033"/>
                  <a:pt x="5021" y="13872"/>
                </a:cubicBezTo>
                <a:cubicBezTo>
                  <a:pt x="5252" y="14295"/>
                  <a:pt x="5532" y="14695"/>
                  <a:pt x="5818" y="15052"/>
                </a:cubicBezTo>
                <a:cubicBezTo>
                  <a:pt x="6108" y="15404"/>
                  <a:pt x="6416" y="15706"/>
                  <a:pt x="6685" y="15941"/>
                </a:cubicBezTo>
                <a:cubicBezTo>
                  <a:pt x="6015" y="15387"/>
                  <a:pt x="5461" y="14685"/>
                  <a:pt x="5028" y="13911"/>
                </a:cubicBezTo>
                <a:cubicBezTo>
                  <a:pt x="4593" y="13132"/>
                  <a:pt x="4271" y="12287"/>
                  <a:pt x="4012" y="11414"/>
                </a:cubicBezTo>
                <a:cubicBezTo>
                  <a:pt x="3754" y="10536"/>
                  <a:pt x="3562" y="9630"/>
                  <a:pt x="3392" y="8708"/>
                </a:cubicBezTo>
                <a:cubicBezTo>
                  <a:pt x="3309" y="8242"/>
                  <a:pt x="3233" y="7781"/>
                  <a:pt x="3162" y="7305"/>
                </a:cubicBezTo>
                <a:cubicBezTo>
                  <a:pt x="3096" y="6832"/>
                  <a:pt x="3040" y="6350"/>
                  <a:pt x="2997" y="5866"/>
                </a:cubicBezTo>
                <a:cubicBezTo>
                  <a:pt x="2838" y="3940"/>
                  <a:pt x="2888" y="1943"/>
                  <a:pt x="32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3709008" y="258520"/>
            <a:ext cx="2575266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2" name="Google Shape;1012;p47"/>
          <p:cNvSpPr txBox="1">
            <a:spLocks noGrp="1"/>
          </p:cNvSpPr>
          <p:nvPr>
            <p:ph type="subTitle" idx="1"/>
          </p:nvPr>
        </p:nvSpPr>
        <p:spPr>
          <a:xfrm>
            <a:off x="5711302" y="3472262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sprints sont </a:t>
            </a:r>
            <a:r>
              <a:rPr lang="en" dirty="0" smtClean="0"/>
              <a:t>etablis </a:t>
            </a:r>
            <a:r>
              <a:rPr lang="en" dirty="0"/>
              <a:t>pour chaque phase : analyse conception, developpement, </a:t>
            </a:r>
            <a:r>
              <a:rPr lang="en" dirty="0" smtClean="0"/>
              <a:t>tests avec l’outil Jira.</a:t>
            </a:r>
            <a:endParaRPr dirty="0"/>
          </a:p>
        </p:txBody>
      </p:sp>
      <p:sp>
        <p:nvSpPr>
          <p:cNvPr id="1013" name="Google Shape;1013;p47"/>
          <p:cNvSpPr txBox="1">
            <a:spLocks noGrp="1"/>
          </p:cNvSpPr>
          <p:nvPr>
            <p:ph type="subTitle" idx="2"/>
          </p:nvPr>
        </p:nvSpPr>
        <p:spPr>
          <a:xfrm>
            <a:off x="5693613" y="2002768"/>
            <a:ext cx="2964900" cy="963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Nous avons suivi la methodologie </a:t>
            </a:r>
            <a:r>
              <a:rPr lang="en" dirty="0" smtClean="0"/>
              <a:t>Agile en particulier son outil Scrum </a:t>
            </a:r>
            <a:r>
              <a:rPr lang="en" dirty="0"/>
              <a:t>avec des sprints et des revues regulieres.</a:t>
            </a:r>
            <a:endParaRPr dirty="0"/>
          </a:p>
        </p:txBody>
      </p:sp>
      <p:sp>
        <p:nvSpPr>
          <p:cNvPr id="1014" name="Google Shape;1014;p47"/>
          <p:cNvSpPr txBox="1">
            <a:spLocks noGrp="1"/>
          </p:cNvSpPr>
          <p:nvPr>
            <p:ph type="subTitle" idx="3"/>
          </p:nvPr>
        </p:nvSpPr>
        <p:spPr>
          <a:xfrm>
            <a:off x="5711300" y="3147554"/>
            <a:ext cx="2964900" cy="456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Planification</a:t>
            </a:r>
            <a:endParaRPr dirty="0"/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7"/>
          <p:cNvSpPr/>
          <p:nvPr/>
        </p:nvSpPr>
        <p:spPr>
          <a:xfrm>
            <a:off x="4966077" y="217308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7"/>
          <p:cNvSpPr/>
          <p:nvPr/>
        </p:nvSpPr>
        <p:spPr>
          <a:xfrm>
            <a:off x="4975107" y="3340101"/>
            <a:ext cx="559500" cy="52247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11;p47">
            <a:extLst>
              <a:ext uri="{FF2B5EF4-FFF2-40B4-BE49-F238E27FC236}">
                <a16:creationId xmlns:a16="http://schemas.microsoft.com/office/drawing/2014/main" id="{0FE1548B-257A-F21F-DAC8-68FFADC8E7C1}"/>
              </a:ext>
            </a:extLst>
          </p:cNvPr>
          <p:cNvSpPr txBox="1">
            <a:spLocks/>
          </p:cNvSpPr>
          <p:nvPr/>
        </p:nvSpPr>
        <p:spPr>
          <a:xfrm>
            <a:off x="5693613" y="1373385"/>
            <a:ext cx="2738093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 smtClean="0"/>
              <a:t>Méthodologie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Google Shape;6398;p84">
            <a:extLst>
              <a:ext uri="{FF2B5EF4-FFF2-40B4-BE49-F238E27FC236}">
                <a16:creationId xmlns:a16="http://schemas.microsoft.com/office/drawing/2014/main" id="{8BB71011-9B46-0D1B-B016-88CB16FB0D1A}"/>
              </a:ext>
            </a:extLst>
          </p:cNvPr>
          <p:cNvSpPr/>
          <p:nvPr/>
        </p:nvSpPr>
        <p:spPr>
          <a:xfrm>
            <a:off x="5077763" y="2278941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6" name="Google Shape;9266;p90">
            <a:extLst>
              <a:ext uri="{FF2B5EF4-FFF2-40B4-BE49-F238E27FC236}">
                <a16:creationId xmlns:a16="http://schemas.microsoft.com/office/drawing/2014/main" id="{1D078147-01BB-50B1-DE1D-5DA19B1BD8C4}"/>
              </a:ext>
            </a:extLst>
          </p:cNvPr>
          <p:cNvGrpSpPr/>
          <p:nvPr/>
        </p:nvGrpSpPr>
        <p:grpSpPr>
          <a:xfrm>
            <a:off x="5078795" y="3391525"/>
            <a:ext cx="319874" cy="419623"/>
            <a:chOff x="-3365275" y="3253275"/>
            <a:chExt cx="222150" cy="291425"/>
          </a:xfrm>
        </p:grpSpPr>
        <p:sp>
          <p:nvSpPr>
            <p:cNvPr id="7" name="Google Shape;9267;p90">
              <a:extLst>
                <a:ext uri="{FF2B5EF4-FFF2-40B4-BE49-F238E27FC236}">
                  <a16:creationId xmlns:a16="http://schemas.microsoft.com/office/drawing/2014/main" id="{CE606C5E-58E2-F3B1-D840-702D829FB336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68;p90">
              <a:extLst>
                <a:ext uri="{FF2B5EF4-FFF2-40B4-BE49-F238E27FC236}">
                  <a16:creationId xmlns:a16="http://schemas.microsoft.com/office/drawing/2014/main" id="{97E447CF-58F4-9E2E-1C0C-4A3293E14C3D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Parchemin : horizontal 9">
            <a:extLst>
              <a:ext uri="{FF2B5EF4-FFF2-40B4-BE49-F238E27FC236}">
                <a16:creationId xmlns:a16="http://schemas.microsoft.com/office/drawing/2014/main" id="{100455CC-063E-44DD-5334-329B8DADA53C}"/>
              </a:ext>
            </a:extLst>
          </p:cNvPr>
          <p:cNvSpPr/>
          <p:nvPr/>
        </p:nvSpPr>
        <p:spPr>
          <a:xfrm>
            <a:off x="8392325" y="4512628"/>
            <a:ext cx="598872" cy="47502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9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" y="957525"/>
            <a:ext cx="4950649" cy="3528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/>
      <p:bldP spid="1012" grpId="0" build="p"/>
      <p:bldP spid="1013" grpId="0" build="p"/>
      <p:bldP spid="1014" grpId="0" build="p"/>
      <p:bldP spid="1036" grpId="0" animBg="1"/>
      <p:bldP spid="1037" grpId="0" animBg="1"/>
      <p:bldP spid="2" grpId="0"/>
      <p:bldP spid="3" grpId="0" animBg="1"/>
    </p:bldLst>
  </p:timing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534</Words>
  <Application>Microsoft Office PowerPoint</Application>
  <PresentationFormat>Affichage à l'écran (16:9)</PresentationFormat>
  <Paragraphs>159</Paragraphs>
  <Slides>32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Fira Sans</vt:lpstr>
      <vt:lpstr>Arial</vt:lpstr>
      <vt:lpstr>Roboto</vt:lpstr>
      <vt:lpstr>Actor</vt:lpstr>
      <vt:lpstr>Cambria</vt:lpstr>
      <vt:lpstr>Anton</vt:lpstr>
      <vt:lpstr>Lato</vt:lpstr>
      <vt:lpstr>Aptos</vt:lpstr>
      <vt:lpstr>Fast Food Restaurant Marketing Plan by Slidesgo</vt:lpstr>
      <vt:lpstr>Projet Developpement WEB &amp; Outils de génie Logiciel:  Mon Miam Miam</vt:lpstr>
      <vt:lpstr>Membres du groupe</vt:lpstr>
      <vt:lpstr>Plan de Presentation</vt:lpstr>
      <vt:lpstr>Analyse du projet</vt:lpstr>
      <vt:lpstr>Analyse Du Projet</vt:lpstr>
      <vt:lpstr>Analyse du projet</vt:lpstr>
      <vt:lpstr>Problematique</vt:lpstr>
      <vt:lpstr>Planification</vt:lpstr>
      <vt:lpstr>Planification</vt:lpstr>
      <vt:lpstr>Conception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Maquettes-Accueil</vt:lpstr>
      <vt:lpstr>Maquettes-Accueil</vt:lpstr>
      <vt:lpstr>Maquettes-Authentification</vt:lpstr>
      <vt:lpstr>Maquettes-employé</vt:lpstr>
      <vt:lpstr>Maquettes-Admin &amp; Gerant</vt:lpstr>
      <vt:lpstr>Présentation PowerPoint</vt:lpstr>
      <vt:lpstr>Developpement</vt:lpstr>
      <vt:lpstr>Developpement</vt:lpstr>
      <vt:lpstr>Ressources</vt:lpstr>
      <vt:lpstr>Ressources</vt:lpstr>
      <vt:lpstr>Budget</vt:lpstr>
      <vt:lpstr>Budget</vt:lpstr>
      <vt:lpstr>DEMO</vt:lpstr>
      <vt:lpstr>Conclusion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Developpement WEB Marketing Plan</dc:title>
  <dc:creator>TESSA RALPH</dc:creator>
  <cp:lastModifiedBy>HP ELITEBOOK</cp:lastModifiedBy>
  <cp:revision>33</cp:revision>
  <dcterms:modified xsi:type="dcterms:W3CDTF">2024-10-25T20:03:45Z</dcterms:modified>
</cp:coreProperties>
</file>